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7" r:id="rId6"/>
    <p:sldId id="269" r:id="rId7"/>
    <p:sldId id="270" r:id="rId8"/>
    <p:sldId id="271" r:id="rId9"/>
    <p:sldId id="280" r:id="rId10"/>
    <p:sldId id="260" r:id="rId11"/>
    <p:sldId id="265" r:id="rId12"/>
    <p:sldId id="261" r:id="rId13"/>
    <p:sldId id="262" r:id="rId14"/>
    <p:sldId id="263" r:id="rId15"/>
    <p:sldId id="264" r:id="rId16"/>
    <p:sldId id="266" r:id="rId17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B3B"/>
    <a:srgbClr val="B4C1DA"/>
    <a:srgbClr val="6A8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2106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43DD545F-040B-4ADC-92C5-ADB3636859A6}" type="datetimeFigureOut">
              <a:rPr lang="es-ES" smtClean="0"/>
              <a:t>30/09/2016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B70A4E36-6F27-41B7-8959-18FD690FE2A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19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C6E8C38E-A234-4D60-A719-0E9013C1CD60}" type="datetimeFigureOut">
              <a:rPr lang="ca-ES" smtClean="0"/>
              <a:t>30/09/2016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D20C284C-037D-4DF3-9B81-12ABF0E47D93}" type="slidenum">
              <a:rPr lang="ca-ES" smtClean="0"/>
              <a:t>‹N°›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07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B9C-63B8-465A-8F90-F022F2708D11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829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B9C-63B8-465A-8F90-F022F2708D11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8297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53B9C-63B8-465A-8F90-F022F2708D11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829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3401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5636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6632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6193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7580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5928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5886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0313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9721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9647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2810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F4C7-3E41-49A4-BC96-3574C682E292}" type="datetimeFigureOut">
              <a:rPr lang="ca-ES" smtClean="0"/>
              <a:t>30/09/2016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7647-EB1D-4BAC-B6D4-5CC4AA53BFC8}" type="slidenum">
              <a:rPr lang="ca-ES" smtClean="0"/>
              <a:t>‹N°›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7449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b="1" u="sng" dirty="0" smtClean="0">
                <a:solidFill>
                  <a:srgbClr val="FF0000"/>
                </a:solidFill>
              </a:rPr>
              <a:t>REGLAMENT TROBADES ESCOLES </a:t>
            </a:r>
            <a:r>
              <a:rPr lang="es-ES" b="1" u="sng" dirty="0">
                <a:solidFill>
                  <a:srgbClr val="FF0000"/>
                </a:solidFill>
              </a:rPr>
              <a:t>DE RUGBI DE </a:t>
            </a:r>
            <a:r>
              <a:rPr lang="es-ES" b="1" u="sng" dirty="0" smtClean="0">
                <a:solidFill>
                  <a:srgbClr val="FF0000"/>
                </a:solidFill>
              </a:rPr>
              <a:t>CATALUNYA</a:t>
            </a:r>
            <a:br>
              <a:rPr lang="es-ES" b="1" u="sng" dirty="0" smtClean="0">
                <a:solidFill>
                  <a:srgbClr val="FF0000"/>
                </a:solidFill>
              </a:rPr>
            </a:br>
            <a:r>
              <a:rPr lang="es-ES" b="1" u="sng" dirty="0" smtClean="0">
                <a:solidFill>
                  <a:srgbClr val="FF0000"/>
                </a:solidFill>
              </a:rPr>
              <a:t>2016-17 </a:t>
            </a:r>
            <a:endParaRPr lang="ca-ES" dirty="0">
              <a:solidFill>
                <a:srgbClr val="FF0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348880"/>
            <a:ext cx="2857500" cy="2533650"/>
          </a:xfrm>
          <a:prstGeom prst="rect">
            <a:avLst/>
          </a:prstGeom>
        </p:spPr>
      </p:pic>
      <p:sp>
        <p:nvSpPr>
          <p:cNvPr id="3" name="AutoShape 2" descr="Resultado de imagen de en construcci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5" name="AutoShape 4" descr="Resultado de imagen de en construcci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155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562287"/>
              </p:ext>
            </p:extLst>
          </p:nvPr>
        </p:nvGraphicFramePr>
        <p:xfrm>
          <a:off x="1619672" y="188640"/>
          <a:ext cx="6858000" cy="6329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66983">
                <a:tc>
                  <a:txBody>
                    <a:bodyPr/>
                    <a:lstStyle/>
                    <a:p>
                      <a:r>
                        <a:rPr lang="ca-ES" dirty="0" smtClean="0"/>
                        <a:t>REGLES</a:t>
                      </a:r>
                      <a:r>
                        <a:rPr lang="ca-ES" baseline="0" dirty="0" smtClean="0"/>
                        <a:t> </a:t>
                      </a:r>
                      <a:endParaRPr lang="ca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SUB 6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SUB 8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SUB 10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SUB 12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83"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 smtClean="0">
                          <a:solidFill>
                            <a:schemeClr val="tx1"/>
                          </a:solidFill>
                        </a:rPr>
                        <a:t>MIDA PILOTA</a:t>
                      </a:r>
                      <a:endParaRPr lang="ca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3</a:t>
                      </a:r>
                      <a:endParaRPr lang="ca-E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3</a:t>
                      </a:r>
                      <a:endParaRPr lang="ca-E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3</a:t>
                      </a:r>
                      <a:endParaRPr lang="ca-E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4</a:t>
                      </a:r>
                      <a:endParaRPr lang="ca-E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83"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 smtClean="0"/>
                        <a:t>ESPAI DE</a:t>
                      </a:r>
                      <a:r>
                        <a:rPr lang="ca-ES" sz="1600" b="1" baseline="0" dirty="0" smtClean="0"/>
                        <a:t> JOC</a:t>
                      </a:r>
                      <a:endParaRPr lang="ca-E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10 x 15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15 x 25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30 x 45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40</a:t>
                      </a:r>
                      <a:r>
                        <a:rPr lang="ca-ES" sz="1200" b="1" baseline="0" dirty="0" smtClean="0"/>
                        <a:t> x 55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6983"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 smtClean="0"/>
                        <a:t>NUM</a:t>
                      </a:r>
                      <a:r>
                        <a:rPr lang="ca-ES" sz="1600" b="1" baseline="0" dirty="0" smtClean="0"/>
                        <a:t> JUG</a:t>
                      </a:r>
                      <a:endParaRPr lang="ca-E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 4 </a:t>
                      </a:r>
                      <a:r>
                        <a:rPr lang="ca-ES" sz="1200" b="1" baseline="0" dirty="0" smtClean="0"/>
                        <a:t> Vs 4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6 Vs 6 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8 Vs 8 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11 Vs</a:t>
                      </a:r>
                      <a:r>
                        <a:rPr lang="ca-ES" sz="1200" b="1" baseline="0" dirty="0" smtClean="0"/>
                        <a:t> 11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1219">
                <a:tc rowSpan="3">
                  <a:txBody>
                    <a:bodyPr/>
                    <a:lstStyle/>
                    <a:p>
                      <a:pPr algn="ctr"/>
                      <a:r>
                        <a:rPr lang="ca-ES" sz="1600" dirty="0" smtClean="0"/>
                        <a:t>MELÉE</a:t>
                      </a:r>
                      <a:endParaRPr lang="ca-E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algn="ctr"/>
                      <a:r>
                        <a:rPr lang="ca-ES" sz="3200" dirty="0" smtClean="0"/>
                        <a:t>JUGUEM</a:t>
                      </a:r>
                      <a:r>
                        <a:rPr lang="ca-ES" sz="3200" baseline="0" dirty="0" smtClean="0"/>
                        <a:t> SENSE</a:t>
                      </a:r>
                      <a:r>
                        <a:rPr lang="ca-ES" sz="3200" dirty="0" smtClean="0"/>
                        <a:t> MELEE NI TOUCHE </a:t>
                      </a:r>
                      <a:endParaRPr lang="ca-ES" sz="3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ca-E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MELÉE PACTADA </a:t>
                      </a:r>
                    </a:p>
                    <a:p>
                      <a:pPr algn="ctr"/>
                      <a:r>
                        <a:rPr lang="ca-ES" sz="1200" b="1" dirty="0" smtClean="0"/>
                        <a:t>ELS 3 JUGADORS MÉS PROPERS AL</a:t>
                      </a:r>
                      <a:r>
                        <a:rPr lang="ca-ES" sz="1200" b="1" baseline="0" dirty="0" smtClean="0"/>
                        <a:t> LLOC DE LA FALTA </a:t>
                      </a:r>
                      <a:r>
                        <a:rPr lang="ca-ES" sz="1200" b="1" dirty="0" smtClean="0"/>
                        <a:t>LA</a:t>
                      </a:r>
                      <a:r>
                        <a:rPr lang="ca-ES" sz="1200" b="1" baseline="0" dirty="0" smtClean="0"/>
                        <a:t> FORMEN</a:t>
                      </a:r>
                      <a:endParaRPr lang="ca-ES" sz="1200" b="1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MELÉE</a:t>
                      </a:r>
                      <a:r>
                        <a:rPr lang="ca-ES" sz="1200" b="1" baseline="0" dirty="0" smtClean="0"/>
                        <a:t> PACTADA </a:t>
                      </a:r>
                    </a:p>
                    <a:p>
                      <a:pPr algn="ctr"/>
                      <a:r>
                        <a:rPr lang="ca-ES" sz="1200" b="1" baseline="0" dirty="0" smtClean="0"/>
                        <a:t>5 JUGADORS </a:t>
                      </a:r>
                    </a:p>
                    <a:p>
                      <a:pPr algn="ctr"/>
                      <a:r>
                        <a:rPr lang="ca-ES" sz="1200" b="1" baseline="0" dirty="0" smtClean="0">
                          <a:solidFill>
                            <a:srgbClr val="FF0000"/>
                          </a:solidFill>
                        </a:rPr>
                        <a:t>MIG DE MELEE ADVERSARI NO PRESSIONA </a:t>
                      </a:r>
                      <a:endParaRPr lang="ca-ES" sz="1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AGAFATS FLEXIO DINS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95">
                <a:tc vMerge="1">
                  <a:txBody>
                    <a:bodyPr/>
                    <a:lstStyle/>
                    <a:p>
                      <a:pPr algn="ctr"/>
                      <a:endParaRPr lang="ca-E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120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2355">
                <a:tc>
                  <a:txBody>
                    <a:bodyPr/>
                    <a:lstStyle/>
                    <a:p>
                      <a:pPr algn="ctr"/>
                      <a:r>
                        <a:rPr lang="ca-ES" sz="1600" dirty="0" smtClean="0"/>
                        <a:t>FÓRA DE JOC MELEE </a:t>
                      </a:r>
                      <a:endParaRPr lang="ca-E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3M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4M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1307">
                <a:tc>
                  <a:txBody>
                    <a:bodyPr/>
                    <a:lstStyle/>
                    <a:p>
                      <a:pPr algn="ctr"/>
                      <a:r>
                        <a:rPr lang="ca-ES" sz="1600" dirty="0" smtClean="0"/>
                        <a:t>JUGADORS TOUCHE</a:t>
                      </a:r>
                      <a:endParaRPr lang="ca-E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PACTADA </a:t>
                      </a:r>
                    </a:p>
                    <a:p>
                      <a:pPr algn="ctr"/>
                      <a:r>
                        <a:rPr lang="ca-ES" sz="1200" b="1" dirty="0" smtClean="0"/>
                        <a:t>LLENÇADOR + 2 JUGADORS </a:t>
                      </a:r>
                    </a:p>
                    <a:p>
                      <a:pPr algn="ctr"/>
                      <a:r>
                        <a:rPr lang="ca-ES" sz="1200" b="1" dirty="0" smtClean="0"/>
                        <a:t>Els jugadors més propers</a:t>
                      </a:r>
                      <a:r>
                        <a:rPr lang="ca-ES" sz="1200" b="1" baseline="0" dirty="0" smtClean="0"/>
                        <a:t> on ha sortit la pilota. </a:t>
                      </a:r>
                      <a:endParaRPr lang="ca-ES" sz="1200" b="1" dirty="0" smtClean="0"/>
                    </a:p>
                    <a:p>
                      <a:pPr algn="ctr"/>
                      <a:endParaRPr lang="ca-ES" sz="120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>
                          <a:solidFill>
                            <a:schemeClr val="tx1"/>
                          </a:solidFill>
                        </a:rPr>
                        <a:t>SEMPRE</a:t>
                      </a:r>
                      <a:r>
                        <a:rPr lang="ca-ES" sz="1200" b="1" baseline="0" dirty="0" smtClean="0">
                          <a:solidFill>
                            <a:schemeClr val="tx1"/>
                          </a:solidFill>
                        </a:rPr>
                        <a:t> 4 JUGADORS </a:t>
                      </a:r>
                    </a:p>
                    <a:p>
                      <a:pPr algn="ctr"/>
                      <a:endParaRPr lang="ca-ES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a-ES" sz="1200" b="1" baseline="0" dirty="0" smtClean="0">
                          <a:solidFill>
                            <a:schemeClr val="tx1"/>
                          </a:solidFill>
                        </a:rPr>
                        <a:t>LLUITA SENSE AIXECAR </a:t>
                      </a:r>
                      <a:endParaRPr lang="ca-E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0571">
                <a:tc>
                  <a:txBody>
                    <a:bodyPr/>
                    <a:lstStyle/>
                    <a:p>
                      <a:pPr algn="ctr"/>
                      <a:r>
                        <a:rPr lang="ca-ES" sz="1400" dirty="0" smtClean="0"/>
                        <a:t>FORA DE</a:t>
                      </a:r>
                      <a:r>
                        <a:rPr lang="ca-ES" sz="1400" baseline="0" dirty="0" smtClean="0"/>
                        <a:t> JOC TOUCHE</a:t>
                      </a:r>
                      <a:endParaRPr lang="ca-E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5 M</a:t>
                      </a:r>
                      <a:endParaRPr lang="ca-E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7M</a:t>
                      </a:r>
                      <a:endParaRPr lang="ca-E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2445">
                <a:tc>
                  <a:txBody>
                    <a:bodyPr/>
                    <a:lstStyle/>
                    <a:p>
                      <a:pPr algn="ctr"/>
                      <a:r>
                        <a:rPr lang="ca-ES" sz="1600" dirty="0" smtClean="0"/>
                        <a:t>PLACATGE</a:t>
                      </a:r>
                      <a:endParaRPr lang="ca-E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SOTA CINTURA AMB ELS DOS BRAÇOS</a:t>
                      </a:r>
                      <a:endParaRPr lang="ca-E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SOTA</a:t>
                      </a:r>
                      <a:r>
                        <a:rPr lang="ca-ES" sz="1200" baseline="0" dirty="0" smtClean="0"/>
                        <a:t> ESPATLLES AMB DOS BRAÇOS</a:t>
                      </a:r>
                      <a:endParaRPr lang="ca-E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1793">
                <a:tc>
                  <a:txBody>
                    <a:bodyPr/>
                    <a:lstStyle/>
                    <a:p>
                      <a:pPr algn="ctr"/>
                      <a:r>
                        <a:rPr lang="ca-ES" sz="1600" dirty="0" smtClean="0"/>
                        <a:t>REBUIG </a:t>
                      </a:r>
                      <a:endParaRPr lang="ca-ES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a-ES" sz="1200" dirty="0" smtClean="0"/>
                        <a:t>NO ESTÀ PERMÈS</a:t>
                      </a:r>
                      <a:endParaRPr lang="ca-ES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b="1" dirty="0" smtClean="0"/>
                        <a:t>SI </a:t>
                      </a:r>
                      <a:endParaRPr lang="ca-ES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723235"/>
              </p:ext>
            </p:extLst>
          </p:nvPr>
        </p:nvGraphicFramePr>
        <p:xfrm>
          <a:off x="1547664" y="260648"/>
          <a:ext cx="6858000" cy="60477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REGLES</a:t>
                      </a:r>
                      <a:r>
                        <a:rPr lang="ca-ES" baseline="0" noProof="0" dirty="0" smtClean="0"/>
                        <a:t> </a:t>
                      </a:r>
                      <a:endParaRPr lang="ca-ES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6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8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10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12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050" b="1" dirty="0" smtClean="0"/>
                        <a:t>POSADA EN JOC DE MIG CAMP</a:t>
                      </a:r>
                    </a:p>
                    <a:p>
                      <a:pPr algn="ctr"/>
                      <a:r>
                        <a:rPr lang="ca-ES" sz="1050" b="1" baseline="0" dirty="0" smtClean="0"/>
                        <a:t>INICI PARTIT </a:t>
                      </a:r>
                    </a:p>
                    <a:p>
                      <a:pPr algn="ctr"/>
                      <a:r>
                        <a:rPr lang="ca-ES" sz="1050" b="1" baseline="0" dirty="0" smtClean="0"/>
                        <a:t>MITJA PART</a:t>
                      </a:r>
                    </a:p>
                    <a:p>
                      <a:pPr algn="ctr"/>
                      <a:r>
                        <a:rPr lang="ca-ES" sz="1050" b="1" baseline="0" dirty="0" smtClean="0"/>
                        <a:t> ASSAIG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dirty="0" smtClean="0"/>
                        <a:t>L’EDUCADOR</a:t>
                      </a:r>
                      <a:r>
                        <a:rPr lang="ca-ES" sz="1050" baseline="0" dirty="0" smtClean="0"/>
                        <a:t> DÓNA LA PILOTA I ANUNCIA “Joc” EL JUGADOR COMENÇA A CÓRRER QUAN VOL.</a:t>
                      </a:r>
                    </a:p>
                    <a:p>
                      <a:pPr algn="ctr"/>
                      <a:endParaRPr lang="ca-ES" sz="1050" baseline="0" dirty="0" smtClean="0"/>
                    </a:p>
                    <a:p>
                      <a:pPr algn="ctr"/>
                      <a:r>
                        <a:rPr lang="ca-ES" sz="1050" baseline="0" dirty="0" smtClean="0"/>
                        <a:t>ADVERSARI SITUAT A 2M </a:t>
                      </a:r>
                      <a:endParaRPr lang="ca-E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dirty="0" smtClean="0"/>
                        <a:t>L’EDUCADOR</a:t>
                      </a:r>
                      <a:r>
                        <a:rPr lang="ca-ES" sz="1050" baseline="0" dirty="0" smtClean="0"/>
                        <a:t> DÓNA LA PILOTA I ANUNCIA “Joc” EL JUGADOR COMENÇA A CÓRRER QUAN VOL</a:t>
                      </a:r>
                    </a:p>
                    <a:p>
                      <a:pPr algn="ctr"/>
                      <a:endParaRPr lang="ca-ES" sz="1050" baseline="0" dirty="0" smtClean="0"/>
                    </a:p>
                    <a:p>
                      <a:pPr algn="ctr"/>
                      <a:r>
                        <a:rPr lang="ca-ES" sz="1050" baseline="0" dirty="0" smtClean="0"/>
                        <a:t>ADVERSARI SITUAT A 3M</a:t>
                      </a:r>
                      <a:endParaRPr lang="ca-ES" sz="105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sz="1400" b="1" dirty="0" smtClean="0"/>
                        <a:t>L’EDUCADOR DEIXA LA PILOTA A TERRA I ES</a:t>
                      </a:r>
                      <a:r>
                        <a:rPr lang="ca-ES" sz="1400" b="1" baseline="0" dirty="0" smtClean="0"/>
                        <a:t> POSADA EN JOC PER UN JUGADOR MITJANÇANT UN COP DE PEU. DEFENSORS A 5M. </a:t>
                      </a:r>
                    </a:p>
                    <a:p>
                      <a:pPr algn="ctr"/>
                      <a:r>
                        <a:rPr lang="ca-ES" sz="1400" b="1" baseline="0" dirty="0" smtClean="0"/>
                        <a:t>Joc a la MÀ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ca-ES" sz="1800" b="1" baseline="0" dirty="0" smtClean="0"/>
                        <a:t>Després d’assaig, l’equip que ha encaixat l’assaig ha d’esperar la </a:t>
                      </a:r>
                      <a:r>
                        <a:rPr lang="ca-ES" sz="2400" b="1" baseline="0" dirty="0" smtClean="0"/>
                        <a:t>defensa que s’ha de col·locar ràpidament.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105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1050" b="1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800" b="1" baseline="0" dirty="0" smtClean="0"/>
                        <a:t>Sortida 22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2400" b="1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2400" b="1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sz="2400" b="1" baseline="0" dirty="0" smtClean="0"/>
                        <a:t>Sortida a la mà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2400" b="1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400" b="1" dirty="0" smtClean="0"/>
                        <a:t>AGRUPAMENT</a:t>
                      </a:r>
                      <a:r>
                        <a:rPr lang="ca-ES" sz="1400" b="1" baseline="0" dirty="0" smtClean="0"/>
                        <a:t> RUCK</a:t>
                      </a:r>
                    </a:p>
                    <a:p>
                      <a:pPr algn="ctr"/>
                      <a:r>
                        <a:rPr lang="ca-ES" sz="1400" b="1" baseline="0" dirty="0" smtClean="0"/>
                        <a:t>MAUL </a:t>
                      </a:r>
                      <a:endParaRPr lang="ca-E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105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105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050" b="1" dirty="0" smtClean="0"/>
                        <a:t>MÀXIM 2 RECOLZAMENTS DE CADA EQUIP PER LLUITAR PER LA PILOTA</a:t>
                      </a:r>
                      <a:endParaRPr lang="ca-ES" sz="105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2800" b="1" dirty="0" smtClean="0"/>
                        <a:t>LLIURE </a:t>
                      </a:r>
                      <a:endParaRPr lang="ca-E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JOC AL PEU </a:t>
                      </a:r>
                      <a:endParaRPr lang="ca-ES" sz="1600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NO </a:t>
                      </a:r>
                      <a:endParaRPr lang="ca-E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2800" b="1" dirty="0" smtClean="0"/>
                        <a:t>SI LLIURE </a:t>
                      </a:r>
                      <a:endParaRPr lang="ca-ES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200" noProof="0" dirty="0" smtClean="0"/>
                        <a:t>TRANSFORMACIÓ DÉSPRÉS</a:t>
                      </a:r>
                      <a:r>
                        <a:rPr lang="ca-ES" sz="1200" baseline="0" noProof="0" dirty="0" smtClean="0"/>
                        <a:t> DE </a:t>
                      </a:r>
                      <a:r>
                        <a:rPr lang="ca-ES" sz="1200" noProof="0" dirty="0" smtClean="0"/>
                        <a:t> MARCA</a:t>
                      </a:r>
                      <a:endParaRPr lang="ca-ES" sz="1200" b="1" noProof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NO HI HA TRANSFORMACIÓ DESPRÉS D’ASSAIG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CANVIS </a:t>
                      </a:r>
                      <a:endParaRPr lang="ca-ES" sz="1600" b="1" noProof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a-ES" sz="1000" noProof="0" dirty="0" smtClean="0"/>
                        <a:t>IL.LIMITATS EN TOTES LES CATEGORIES QUAN</a:t>
                      </a:r>
                      <a:r>
                        <a:rPr lang="ca-ES" sz="1000" baseline="0" noProof="0" dirty="0" smtClean="0"/>
                        <a:t> EL JOC ESTÀ PARAT, I EN LA MESURA DEL POSSIBLE,  AVISANT AL ÀRBITRE SENSE QUE AIXÒ SIGNIFIQUI UNA PÈRDUA EXCESSIVA DE TEMPS. </a:t>
                      </a:r>
                    </a:p>
                    <a:p>
                      <a:pPr algn="ctr"/>
                      <a:endParaRPr lang="ca-ES" sz="1600" baseline="0" noProof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4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PLACATGE</a:t>
            </a:r>
            <a:r>
              <a:rPr lang="ca-E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a-E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462500"/>
              </p:ext>
            </p:extLst>
          </p:nvPr>
        </p:nvGraphicFramePr>
        <p:xfrm>
          <a:off x="1187624" y="1556792"/>
          <a:ext cx="6583680" cy="2077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a-ES" sz="2800" dirty="0" smtClean="0"/>
                        <a:t>CATEGORIA</a:t>
                      </a:r>
                      <a:endParaRPr lang="ca-ES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 SUB 6</a:t>
                      </a:r>
                      <a:endParaRPr lang="ca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8</a:t>
                      </a:r>
                      <a:endParaRPr lang="ca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10</a:t>
                      </a:r>
                      <a:endParaRPr lang="ca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12</a:t>
                      </a:r>
                      <a:endParaRPr lang="ca-E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SOTA CINTURA I AMB 2 BRAÇOS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SOTA</a:t>
                      </a:r>
                      <a:r>
                        <a:rPr lang="ca-ES" baseline="0" noProof="0" dirty="0" smtClean="0"/>
                        <a:t> ESPATLLES I AMB DOS BRAÇOS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3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9155" y="-315416"/>
            <a:ext cx="8229600" cy="1143000"/>
          </a:xfrm>
        </p:spPr>
        <p:txBody>
          <a:bodyPr/>
          <a:lstStyle/>
          <a:p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TOUCHE</a:t>
            </a:r>
            <a:r>
              <a:rPr lang="ca-E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a-E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191935"/>
              </p:ext>
            </p:extLst>
          </p:nvPr>
        </p:nvGraphicFramePr>
        <p:xfrm>
          <a:off x="409702" y="620688"/>
          <a:ext cx="8229600" cy="165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CATEGORIA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6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8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10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12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14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JUGUEM</a:t>
                      </a:r>
                      <a:r>
                        <a:rPr lang="ca-ES" baseline="0" noProof="0" dirty="0" smtClean="0"/>
                        <a:t> SENSE TOUCHE</a:t>
                      </a:r>
                    </a:p>
                    <a:p>
                      <a:pPr algn="ctr"/>
                      <a:r>
                        <a:rPr lang="ca-ES" baseline="0" noProof="0" dirty="0" smtClean="0"/>
                        <a:t>Posada en joc des de el punt de sortida.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noProof="0" dirty="0" smtClean="0"/>
                        <a:t>PACTADA </a:t>
                      </a:r>
                    </a:p>
                    <a:p>
                      <a:pPr algn="ctr"/>
                      <a:endParaRPr lang="ca-ES" sz="1200" noProof="0" dirty="0" smtClean="0"/>
                    </a:p>
                    <a:p>
                      <a:pPr algn="ctr"/>
                      <a:r>
                        <a:rPr lang="ca-ES" sz="1200" noProof="0" dirty="0" smtClean="0"/>
                        <a:t>ELS 3 JUGADORS MÉS PROPERS</a:t>
                      </a:r>
                      <a:endParaRPr lang="ca-ES" sz="12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noProof="0" dirty="0" smtClean="0"/>
                        <a:t>SEMPRE 4 JUGADORS LLUITA </a:t>
                      </a:r>
                    </a:p>
                    <a:p>
                      <a:pPr algn="ctr"/>
                      <a:r>
                        <a:rPr lang="ca-ES" sz="1200" noProof="0" dirty="0" smtClean="0"/>
                        <a:t>SENSE AIXECAR </a:t>
                      </a:r>
                      <a:endParaRPr lang="ca-ES" sz="12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noProof="0" dirty="0" smtClean="0"/>
                        <a:t>DISPUTADA SENSE AIXECAR</a:t>
                      </a:r>
                    </a:p>
                    <a:p>
                      <a:pPr algn="ctr"/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12560" y="227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MELÉE</a:t>
            </a:r>
            <a:endParaRPr lang="ca-ES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06608"/>
              </p:ext>
            </p:extLst>
          </p:nvPr>
        </p:nvGraphicFramePr>
        <p:xfrm>
          <a:off x="409702" y="3356992"/>
          <a:ext cx="8229600" cy="3474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0365"/>
                <a:gridCol w="1277757"/>
                <a:gridCol w="2359638"/>
                <a:gridCol w="1645920"/>
                <a:gridCol w="1645920"/>
              </a:tblGrid>
              <a:tr h="327013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6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8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10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12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14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833">
                <a:tc rowSpan="2" gridSpan="2">
                  <a:txBody>
                    <a:bodyPr/>
                    <a:lstStyle/>
                    <a:p>
                      <a:pPr algn="ctr"/>
                      <a:endParaRPr lang="ca-ES" noProof="0" dirty="0" smtClean="0"/>
                    </a:p>
                    <a:p>
                      <a:pPr algn="ctr"/>
                      <a:endParaRPr lang="ca-ES" noProof="0" dirty="0" smtClean="0"/>
                    </a:p>
                    <a:p>
                      <a:pPr algn="ctr"/>
                      <a:endParaRPr lang="ca-ES" noProof="0" dirty="0" smtClean="0"/>
                    </a:p>
                    <a:p>
                      <a:pPr algn="ctr"/>
                      <a:endParaRPr lang="ca-ES" noProof="0" dirty="0" smtClean="0"/>
                    </a:p>
                    <a:p>
                      <a:pPr algn="ctr"/>
                      <a:r>
                        <a:rPr lang="ca-ES" noProof="0" dirty="0" smtClean="0"/>
                        <a:t>JUGUEM</a:t>
                      </a:r>
                      <a:r>
                        <a:rPr lang="ca-ES" baseline="0" noProof="0" dirty="0" smtClean="0"/>
                        <a:t> SENSE MELEE</a:t>
                      </a:r>
                    </a:p>
                    <a:p>
                      <a:pPr algn="ctr"/>
                      <a:r>
                        <a:rPr lang="ca-ES" baseline="0" noProof="0" dirty="0" smtClean="0"/>
                        <a:t>Avantatge?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aseline="0" noProof="0" dirty="0" smtClean="0"/>
                        <a:t>Posada en joc al punt d’infracció per l’educador amb la segona pilota si necessari.</a:t>
                      </a:r>
                      <a:endParaRPr lang="ca-ES" noProof="0" dirty="0" smtClean="0"/>
                    </a:p>
                    <a:p>
                      <a:pPr algn="ctr"/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PACTADA</a:t>
                      </a:r>
                      <a:r>
                        <a:rPr lang="ca-ES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ca-ES" sz="1600" baseline="0" noProof="0" dirty="0" smtClean="0"/>
                        <a:t>ELS 3 JUGADORS MÉS PROPERS AL LLOC ON S’HA COMÈS LA FALTA. </a:t>
                      </a:r>
                    </a:p>
                    <a:p>
                      <a:pPr algn="ctr"/>
                      <a:r>
                        <a:rPr lang="ca-ES" sz="1600" baseline="0" noProof="0" dirty="0" smtClean="0"/>
                        <a:t>AGAFATS – FLEXIÓ- DINS </a:t>
                      </a:r>
                    </a:p>
                    <a:p>
                      <a:pPr algn="ctr"/>
                      <a:endParaRPr lang="ca-ES" sz="1600" noProof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PACTADA</a:t>
                      </a:r>
                    </a:p>
                    <a:p>
                      <a:pPr algn="ctr"/>
                      <a:r>
                        <a:rPr lang="ca-ES" sz="1600" noProof="0" dirty="0" smtClean="0"/>
                        <a:t>5 JUGADORS </a:t>
                      </a:r>
                    </a:p>
                    <a:p>
                      <a:pPr algn="ctr"/>
                      <a:endParaRPr lang="ca-ES" sz="1600" noProof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>
                          <a:solidFill>
                            <a:schemeClr val="tx1"/>
                          </a:solidFill>
                        </a:rPr>
                        <a:t>LLUITA FINS QUE LA PILOTA  SURTI DEL CANAL ENTRE</a:t>
                      </a:r>
                      <a:r>
                        <a:rPr lang="ca-ES" sz="1600" baseline="0" noProof="0" dirty="0" smtClean="0">
                          <a:solidFill>
                            <a:schemeClr val="tx1"/>
                          </a:solidFill>
                        </a:rPr>
                        <a:t> LES DUES PRIMERES LINIES O </a:t>
                      </a:r>
                      <a:r>
                        <a:rPr lang="ca-ES" sz="1600" noProof="0" dirty="0" smtClean="0">
                          <a:solidFill>
                            <a:schemeClr val="tx1"/>
                          </a:solidFill>
                        </a:rPr>
                        <a:t>ARRIBI A LA SEGONA LINIA </a:t>
                      </a:r>
                    </a:p>
                    <a:p>
                      <a:pPr algn="ctr"/>
                      <a:r>
                        <a:rPr lang="ca-ES" sz="1600" noProof="0" dirty="0" smtClean="0">
                          <a:solidFill>
                            <a:schemeClr val="tx1"/>
                          </a:solidFill>
                        </a:rPr>
                        <a:t>6 JUGADORS </a:t>
                      </a:r>
                    </a:p>
                    <a:p>
                      <a:pPr algn="ctr"/>
                      <a:endParaRPr lang="ca-E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7506">
                <a:tc gridSpan="2" v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sz="1600" noProof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3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REGLES PER CATEGORIA</a:t>
            </a:r>
            <a:endParaRPr lang="ca-ES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512911"/>
              </p:ext>
            </p:extLst>
          </p:nvPr>
        </p:nvGraphicFramePr>
        <p:xfrm>
          <a:off x="1043608" y="1628800"/>
          <a:ext cx="6858000" cy="4104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0584"/>
                <a:gridCol w="572616"/>
                <a:gridCol w="651520"/>
                <a:gridCol w="144016"/>
                <a:gridCol w="1947664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CATEGORIA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6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8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10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12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REBUIG</a:t>
                      </a:r>
                      <a:endParaRPr lang="ca-ES" sz="1600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NO</a:t>
                      </a:r>
                      <a:r>
                        <a:rPr lang="ca-ES" sz="1600" baseline="0" noProof="0" dirty="0" smtClean="0"/>
                        <a:t> ESTÀ PERMÈS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SI 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REBOT</a:t>
                      </a:r>
                      <a:r>
                        <a:rPr lang="ca-ES" sz="1600" baseline="0" noProof="0" dirty="0" smtClean="0"/>
                        <a:t> ENDAVANT KNOCK ON</a:t>
                      </a:r>
                      <a:endParaRPr lang="ca-ES" sz="1600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900" noProof="0" dirty="0" smtClean="0"/>
                        <a:t>PERMÈS</a:t>
                      </a:r>
                      <a:endParaRPr lang="ca-ES" sz="9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NO ESTÀ PERMÈS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PASSADA</a:t>
                      </a:r>
                      <a:r>
                        <a:rPr lang="ca-ES" sz="1600" baseline="0" noProof="0" dirty="0" smtClean="0"/>
                        <a:t> ENDAVANT </a:t>
                      </a:r>
                    </a:p>
                    <a:p>
                      <a:pPr algn="ctr"/>
                      <a:r>
                        <a:rPr lang="ca-ES" sz="1600" baseline="0" noProof="0" dirty="0" smtClean="0"/>
                        <a:t>(Intenció de passar la pilota)</a:t>
                      </a:r>
                      <a:endParaRPr lang="ca-ES" sz="1600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PASSADA</a:t>
                      </a:r>
                      <a:r>
                        <a:rPr lang="ca-ES" sz="1600" baseline="0" noProof="0" dirty="0" smtClean="0"/>
                        <a:t> ENDAVANT INTENCIONADA ES PENALITZA SEMPRE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a-ES" sz="1600" noProof="0" dirty="0" smtClean="0"/>
                    </a:p>
                    <a:p>
                      <a:pPr algn="ctr"/>
                      <a:r>
                        <a:rPr lang="ca-ES" sz="1600" noProof="0" dirty="0" smtClean="0"/>
                        <a:t>JOC</a:t>
                      </a:r>
                      <a:r>
                        <a:rPr lang="ca-ES" sz="1600" baseline="0" noProof="0" dirty="0" smtClean="0"/>
                        <a:t> AL PEU</a:t>
                      </a:r>
                      <a:endParaRPr lang="ca-ES" sz="1600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ca-ES" sz="1600" noProof="0" dirty="0" smtClean="0"/>
                    </a:p>
                    <a:p>
                      <a:pPr algn="ctr"/>
                      <a:r>
                        <a:rPr lang="ca-ES" sz="1600" noProof="0" dirty="0" smtClean="0"/>
                        <a:t>NO</a:t>
                      </a:r>
                      <a:r>
                        <a:rPr lang="ca-ES" sz="1600" baseline="0" noProof="0" dirty="0" smtClean="0"/>
                        <a:t> ESTÀ PERMÈS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SI</a:t>
                      </a:r>
                      <a:r>
                        <a:rPr lang="ca-ES" sz="1600" baseline="0" noProof="0" dirty="0" smtClean="0"/>
                        <a:t> 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TRANSFORMACIÓ</a:t>
                      </a:r>
                      <a:r>
                        <a:rPr lang="ca-ES" sz="1600" baseline="0" noProof="0" dirty="0" smtClean="0"/>
                        <a:t> </a:t>
                      </a:r>
                      <a:endParaRPr lang="ca-ES" sz="1600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NO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600" b="1" noProof="0" dirty="0" smtClean="0"/>
                        <a:t>AGRUPAMENT RUCK MOL </a:t>
                      </a:r>
                      <a:endParaRPr lang="ca-ES" sz="1600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ca-ES" b="1" dirty="0" smtClean="0"/>
                        <a:t>2 JUGADORS A LA LLUITA X LA PILOTA</a:t>
                      </a:r>
                      <a:endParaRPr lang="ca-E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LLIURE</a:t>
                      </a:r>
                      <a:r>
                        <a:rPr lang="ca-ES" dirty="0" smtClean="0"/>
                        <a:t>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SQUEEZE BALL </a:t>
                      </a:r>
                      <a:endParaRPr lang="ca-ES" sz="1600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NO ESTÀ PERMÈS EN CAP CATEGORIA</a:t>
                      </a:r>
                      <a:r>
                        <a:rPr lang="ca-ES" sz="1600" baseline="0" noProof="0" dirty="0" smtClean="0"/>
                        <a:t> </a:t>
                      </a:r>
                      <a:endParaRPr lang="ca-ES" sz="1600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sz="16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4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405"/>
            <a:ext cx="8229600" cy="1143000"/>
          </a:xfrm>
        </p:spPr>
        <p:txBody>
          <a:bodyPr/>
          <a:lstStyle/>
          <a:p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POSADA EN JOC: CC i CF</a:t>
            </a:r>
            <a:endParaRPr lang="ca-ES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34523"/>
              </p:ext>
            </p:extLst>
          </p:nvPr>
        </p:nvGraphicFramePr>
        <p:xfrm>
          <a:off x="467544" y="1196752"/>
          <a:ext cx="8352926" cy="411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1008112"/>
                <a:gridCol w="4340330"/>
                <a:gridCol w="2428420"/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CATEGORIES</a:t>
                      </a:r>
                      <a:r>
                        <a:rPr lang="ca-ES" baseline="0" noProof="0" dirty="0" smtClean="0"/>
                        <a:t> 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vert="wordArt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0" noProof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a-E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a-ES" sz="1800" b="0" noProof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ca-ES" sz="1800" b="0" baseline="0" noProof="0" dirty="0" smtClean="0">
                          <a:solidFill>
                            <a:schemeClr val="tx1"/>
                          </a:solidFill>
                        </a:rPr>
                        <a:t> educador dona  la pilota a un jugador  i aquest pot arrencar a córrer després de l’anunci de “joc” de l’educador.</a:t>
                      </a:r>
                    </a:p>
                    <a:p>
                      <a:pPr algn="ctr"/>
                      <a:r>
                        <a:rPr lang="ca-ES" sz="1800" b="0" baseline="0" noProof="0" dirty="0" smtClean="0">
                          <a:solidFill>
                            <a:schemeClr val="tx1"/>
                          </a:solidFill>
                        </a:rPr>
                        <a:t>Dues pilotes disponibles. Variar el jugador que rep la pilota. </a:t>
                      </a:r>
                      <a:endParaRPr lang="ca-ES" sz="1800" b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ca-ES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b="0" noProof="0" dirty="0" smtClean="0">
                          <a:solidFill>
                            <a:schemeClr val="tx1"/>
                          </a:solidFill>
                        </a:rPr>
                        <a:t>Adversaris a 2 m</a:t>
                      </a:r>
                    </a:p>
                    <a:p>
                      <a:pPr algn="ctr"/>
                      <a:endParaRPr lang="ca-ES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8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1800" noProof="0" dirty="0" smtClean="0"/>
                    </a:p>
                    <a:p>
                      <a:pPr algn="ctr"/>
                      <a:r>
                        <a:rPr lang="ca-ES" sz="1800" noProof="0" dirty="0" smtClean="0"/>
                        <a:t>Adversaris a 3m </a:t>
                      </a:r>
                      <a:endParaRPr lang="ca-ES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10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noProof="0" dirty="0" smtClean="0"/>
                        <a:t>L educador deixa la pilota a terra i un jugador dóna un cop de peu per posar-la</a:t>
                      </a:r>
                      <a:r>
                        <a:rPr lang="ca-ES" sz="1800" baseline="0" noProof="0" dirty="0" smtClean="0"/>
                        <a:t> en joc. Variar el jugador que rep la pilota davant.</a:t>
                      </a:r>
                      <a:endParaRPr lang="ca-ES" sz="1800" noProof="0" dirty="0" smtClean="0"/>
                    </a:p>
                    <a:p>
                      <a:pPr algn="ctr"/>
                      <a:endParaRPr lang="ca-ES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a-ES" sz="1800" noProof="0" dirty="0" smtClean="0"/>
                    </a:p>
                    <a:p>
                      <a:pPr algn="ctr"/>
                      <a:endParaRPr lang="ca-ES" sz="1800" noProof="0" dirty="0" smtClean="0"/>
                    </a:p>
                    <a:p>
                      <a:pPr algn="ctr"/>
                      <a:r>
                        <a:rPr lang="ca-ES" sz="1800" noProof="0" dirty="0" smtClean="0"/>
                        <a:t>Adversaris a 5m </a:t>
                      </a:r>
                      <a:endParaRPr lang="ca-ES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 vMerge="1">
                  <a:txBody>
                    <a:bodyPr/>
                    <a:lstStyle/>
                    <a:p>
                      <a:pPr algn="ctr"/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 12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noProof="0" dirty="0" smtClean="0"/>
                        <a:t>Un jugador mateix pot jugar la pilota</a:t>
                      </a:r>
                      <a:r>
                        <a:rPr lang="ca-ES" sz="1800" baseline="0" noProof="0" dirty="0" smtClean="0"/>
                        <a:t> darrera el punt on s’ha comès la falta. </a:t>
                      </a:r>
                      <a:endParaRPr lang="ca-ES" sz="1800" noProof="0" dirty="0" smtClean="0"/>
                    </a:p>
                    <a:p>
                      <a:pPr algn="ctr"/>
                      <a:endParaRPr lang="ca-ES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800" noProof="0" dirty="0" smtClean="0"/>
                        <a:t>Adversaris a 7</a:t>
                      </a:r>
                      <a:r>
                        <a:rPr lang="ca-ES" sz="1800" baseline="0" noProof="0" dirty="0" smtClean="0"/>
                        <a:t> </a:t>
                      </a:r>
                      <a:r>
                        <a:rPr lang="ca-ES" sz="1800" noProof="0" dirty="0" smtClean="0"/>
                        <a:t>m</a:t>
                      </a:r>
                      <a:endParaRPr lang="ca-ES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1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Posades en joc després ASSAIG</a:t>
            </a:r>
            <a:endParaRPr lang="ca-ES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479805"/>
              </p:ext>
            </p:extLst>
          </p:nvPr>
        </p:nvGraphicFramePr>
        <p:xfrm>
          <a:off x="1259632" y="1340768"/>
          <a:ext cx="6583680" cy="53682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503237">
                <a:tc gridSpan="4">
                  <a:txBody>
                    <a:bodyPr/>
                    <a:lstStyle/>
                    <a:p>
                      <a:pPr algn="ctr"/>
                      <a:r>
                        <a:rPr lang="ca-ES" sz="2800" noProof="0" dirty="0" smtClean="0"/>
                        <a:t>CATEGORIES </a:t>
                      </a:r>
                      <a:endParaRPr lang="ca-ES" sz="28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237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6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8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10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12</a:t>
                      </a:r>
                      <a:endParaRPr lang="ca-E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31">
                <a:tc gridSpan="2"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L</a:t>
                      </a:r>
                      <a:r>
                        <a:rPr lang="ca-ES" baseline="0" noProof="0" dirty="0" smtClean="0"/>
                        <a:t> educador es desplaça cap al mig del camp, l’equip defensor a dos metres de l’educador i dóna  la pilota a un jugador  i aquest pot arrencar a córrer després de l’anunci de “joc” de l’educador.</a:t>
                      </a:r>
                    </a:p>
                    <a:p>
                      <a:pPr algn="ctr"/>
                      <a:r>
                        <a:rPr lang="ca-ES" baseline="0" noProof="0" dirty="0" smtClean="0"/>
                        <a:t>Dues pilotes disponibles.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POSADA</a:t>
                      </a:r>
                      <a:r>
                        <a:rPr lang="ca-ES" b="1" baseline="0" dirty="0" smtClean="0"/>
                        <a:t> EN JOC A LA MÀ</a:t>
                      </a:r>
                    </a:p>
                    <a:p>
                      <a:pPr algn="ctr"/>
                      <a:endParaRPr lang="ca-ES" b="1" dirty="0" smtClean="0"/>
                    </a:p>
                    <a:p>
                      <a:pPr algn="ctr"/>
                      <a:r>
                        <a:rPr lang="ca-ES" b="1" dirty="0" smtClean="0"/>
                        <a:t>L’EQUIP QUE HA MARCAT S’HA DE RECOL.LOCAR RAPIDAMENT.</a:t>
                      </a:r>
                      <a:r>
                        <a:rPr lang="ca-ES" b="1" baseline="0" dirty="0" smtClean="0"/>
                        <a:t> </a:t>
                      </a:r>
                    </a:p>
                    <a:p>
                      <a:pPr algn="ctr"/>
                      <a:endParaRPr lang="ca-ES" b="1" dirty="0" smtClean="0"/>
                    </a:p>
                    <a:p>
                      <a:pPr algn="ctr"/>
                      <a:r>
                        <a:rPr lang="ca-ES" b="1" dirty="0" smtClean="0"/>
                        <a:t>L’EQUIP QUE HA ENCAIXAT L’ASSAIG HA D’ESPERAR QUE L’EQUIP EN DEFENSA ES COL.LOQUI.</a:t>
                      </a:r>
                      <a:endParaRPr lang="ca-E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33968">
                <a:tc gridSpan="4">
                  <a:txBody>
                    <a:bodyPr/>
                    <a:lstStyle/>
                    <a:p>
                      <a:pPr algn="ctr"/>
                      <a:r>
                        <a:rPr lang="ca-ES" b="1" noProof="0" dirty="0" smtClean="0"/>
                        <a:t>L’educador (àrbitre) ha d’insistir en el replegament ràpid de la defensa. </a:t>
                      </a:r>
                      <a:endParaRPr lang="ca-ES" b="1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a-ES" noProof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baseline="0" noProof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1920">
                <a:tc gridSpan="4"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ADVERSARIS COL.LOCATS A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503237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2 m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3 m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5 m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7 m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r>
              <a:rPr lang="ca-ES" dirty="0" smtClean="0"/>
              <a:t>Aquesta proposta de reglament vol uniformitzar els diferents clubs per facilitar les trobades, millorar l’aprenentatge del jugador i augmentar el plaer de la pràctica.</a:t>
            </a:r>
          </a:p>
          <a:p>
            <a:r>
              <a:rPr lang="ca-ES" b="1" dirty="0" smtClean="0"/>
              <a:t>S'aplicarà el text oficial de les Regles del Joc de Rugby, aprovades per LA WORLD RUGBY  amb les modificacions següents: </a:t>
            </a:r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769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CATEGORIES: </a:t>
            </a:r>
            <a:endParaRPr lang="ca-ES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930229"/>
              </p:ext>
            </p:extLst>
          </p:nvPr>
        </p:nvGraphicFramePr>
        <p:xfrm>
          <a:off x="457200" y="1600200"/>
          <a:ext cx="6858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CATEGORIES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6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8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10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12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5536" y="2348880"/>
            <a:ext cx="849694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2800" dirty="0" smtClean="0"/>
              <a:t>Es permet pujar de una categoria inferior a la immediatament superior.</a:t>
            </a:r>
          </a:p>
          <a:p>
            <a:endParaRPr lang="ca-E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a-ES" sz="2800" u="sng" dirty="0" smtClean="0"/>
              <a:t>Per problemes d'afectius</a:t>
            </a:r>
            <a:r>
              <a:rPr lang="ca-ES" sz="2800" dirty="0" smtClean="0"/>
              <a:t>, es permeten fer equips amb jugadors de dues categories que es segueixen.   </a:t>
            </a:r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a-ES" dirty="0" smtClean="0"/>
          </a:p>
          <a:p>
            <a:endParaRPr lang="ca-E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a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07872"/>
              </p:ext>
            </p:extLst>
          </p:nvPr>
        </p:nvGraphicFramePr>
        <p:xfrm>
          <a:off x="2843808" y="4653136"/>
          <a:ext cx="2448272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EQUIPS DE JUGADORS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12 i</a:t>
                      </a:r>
                      <a:r>
                        <a:rPr lang="ca-ES" baseline="0" dirty="0" smtClean="0"/>
                        <a:t> SUB 10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10 i SUB 8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6 i SUB 8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5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u="sng" dirty="0" smtClean="0">
                <a:solidFill>
                  <a:schemeClr val="accent3">
                    <a:lumMod val="50000"/>
                  </a:schemeClr>
                </a:solidFill>
              </a:rPr>
              <a:t>Durada de 1 PARTIT </a:t>
            </a:r>
            <a:endParaRPr lang="ca-ES" sz="28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01788"/>
              </p:ext>
            </p:extLst>
          </p:nvPr>
        </p:nvGraphicFramePr>
        <p:xfrm>
          <a:off x="467544" y="1340768"/>
          <a:ext cx="6583680" cy="18478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37319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</a:t>
                      </a:r>
                      <a:r>
                        <a:rPr lang="ca-ES" baseline="0" dirty="0" smtClean="0"/>
                        <a:t> 6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8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10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SUB 12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19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4’ X 2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5’ X 2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8’ X 2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 20</a:t>
                      </a:r>
                      <a:r>
                        <a:rPr lang="ca-ES" baseline="0" dirty="0" smtClean="0"/>
                        <a:t> ‘ X 2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19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2’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2’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3’ DESCANS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5’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1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dirty="0" smtClean="0"/>
                        <a:t>TEMPS</a:t>
                      </a:r>
                      <a:r>
                        <a:rPr lang="ca-ES" baseline="0" dirty="0" smtClean="0"/>
                        <a:t> MÀXIM DE JOC/DIA</a:t>
                      </a:r>
                      <a:endParaRPr lang="ca-ES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84793">
                <a:tc gridSpan="2"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ENTRE</a:t>
                      </a:r>
                      <a:r>
                        <a:rPr lang="ca-ES" baseline="0" dirty="0" smtClean="0"/>
                        <a:t> 2 i 3 PARTITS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2 PARTITS </a:t>
                      </a:r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a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580884" y="31409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a-ES" dirty="0" smtClean="0"/>
          </a:p>
          <a:p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Durada de 1 </a:t>
            </a:r>
            <a:r>
              <a:rPr lang="ca-ES" u="sng" dirty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ca-ES" u="sng" dirty="0" smtClean="0">
                <a:solidFill>
                  <a:schemeClr val="accent3">
                    <a:lumMod val="50000"/>
                  </a:schemeClr>
                </a:solidFill>
              </a:rPr>
              <a:t>artit si trobada de 3 equips: 2 partits/dia</a:t>
            </a:r>
            <a:endParaRPr lang="ca-ES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654331"/>
              </p:ext>
            </p:extLst>
          </p:nvPr>
        </p:nvGraphicFramePr>
        <p:xfrm>
          <a:off x="591228" y="4495130"/>
          <a:ext cx="6583680" cy="18478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37319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</a:t>
                      </a:r>
                      <a:r>
                        <a:rPr lang="ca-ES" baseline="0" noProof="0" dirty="0" smtClean="0"/>
                        <a:t> 6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8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10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SUB 12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19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4’ X 2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5’ X 2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8’ X 2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 10</a:t>
                      </a:r>
                      <a:r>
                        <a:rPr lang="ca-ES" baseline="0" noProof="0" dirty="0" smtClean="0"/>
                        <a:t> ‘ X 2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19"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2’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2’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3’ DESCANS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3’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31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noProof="0" dirty="0" smtClean="0"/>
                        <a:t>TEMPS</a:t>
                      </a:r>
                      <a:r>
                        <a:rPr lang="ca-ES" baseline="0" noProof="0" dirty="0" smtClean="0"/>
                        <a:t> MÀXIM DE JOC/DIA</a:t>
                      </a:r>
                      <a:endParaRPr lang="ca-ES" noProof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</a:tr>
              <a:tr h="384793">
                <a:tc gridSpan="2"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ENTRE</a:t>
                      </a:r>
                      <a:r>
                        <a:rPr lang="ca-ES" baseline="0" noProof="0" dirty="0" smtClean="0"/>
                        <a:t> 2 i 3 PARTITS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2 PARTITS 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noProof="0" dirty="0" smtClean="0"/>
                        <a:t>40’</a:t>
                      </a:r>
                      <a:endParaRPr lang="ca-ES" noProof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56417" y="1916832"/>
            <a:ext cx="61273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7200" u="sng" dirty="0" smtClean="0">
                <a:solidFill>
                  <a:schemeClr val="accent3">
                    <a:lumMod val="50000"/>
                  </a:schemeClr>
                </a:solidFill>
              </a:rPr>
              <a:t>ESPAI DE JOC </a:t>
            </a:r>
          </a:p>
          <a:p>
            <a:pPr algn="ctr"/>
            <a:r>
              <a:rPr lang="ca-ES" sz="7200" u="sng" dirty="0" smtClean="0">
                <a:solidFill>
                  <a:schemeClr val="accent3">
                    <a:lumMod val="50000"/>
                  </a:schemeClr>
                </a:solidFill>
              </a:rPr>
              <a:t>PER CATEGORIA</a:t>
            </a:r>
            <a:endParaRPr lang="ca-ES" sz="72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4612264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839401" y="487177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8388424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877561" y="908720"/>
            <a:ext cx="7510863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755576" y="6323459"/>
            <a:ext cx="7632848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39401" y="1844824"/>
            <a:ext cx="7549023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95026" y="5373216"/>
            <a:ext cx="7632848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19573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804248" y="476672"/>
            <a:ext cx="0" cy="62646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63589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436096" y="476672"/>
            <a:ext cx="0" cy="626469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187624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795637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5068438" y="914767"/>
            <a:ext cx="2887938" cy="5414739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000" dirty="0" smtClean="0">
                <a:solidFill>
                  <a:schemeClr val="tx1"/>
                </a:solidFill>
              </a:rPr>
              <a:t>40m x 55m </a:t>
            </a:r>
            <a:endParaRPr lang="ca-ES" sz="4000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640364" y="2924944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8280412" y="3609020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8284101" y="2929314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643964" y="3608837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68438" y="476672"/>
            <a:ext cx="2887938" cy="432048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6" name="25 Rectángulo"/>
          <p:cNvSpPr/>
          <p:nvPr/>
        </p:nvSpPr>
        <p:spPr>
          <a:xfrm>
            <a:off x="5068438" y="6323459"/>
            <a:ext cx="2887938" cy="417544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9" name="38 CuadroTexto"/>
          <p:cNvSpPr txBox="1"/>
          <p:nvPr/>
        </p:nvSpPr>
        <p:spPr>
          <a:xfrm>
            <a:off x="6228184" y="188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127681" y="25512"/>
            <a:ext cx="279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dirty="0" smtClean="0">
                <a:solidFill>
                  <a:srgbClr val="FF0000"/>
                </a:solidFill>
              </a:rPr>
              <a:t>MIDES DELS CAMPS  </a:t>
            </a:r>
            <a:endParaRPr lang="ca-ES" sz="2400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98408" y="2619949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 smtClean="0">
                <a:solidFill>
                  <a:srgbClr val="FF0000"/>
                </a:solidFill>
              </a:rPr>
              <a:t>Sub 12</a:t>
            </a:r>
            <a:endParaRPr lang="ca-ES" sz="2400" b="1" dirty="0">
              <a:solidFill>
                <a:srgbClr val="FF0000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856388" y="487177"/>
            <a:ext cx="7535725" cy="6264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4" name="63 Rectángulo"/>
          <p:cNvSpPr/>
          <p:nvPr/>
        </p:nvSpPr>
        <p:spPr>
          <a:xfrm>
            <a:off x="1187624" y="949777"/>
            <a:ext cx="2880320" cy="5414739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000" dirty="0" smtClean="0">
                <a:solidFill>
                  <a:schemeClr val="tx1"/>
                </a:solidFill>
              </a:rPr>
              <a:t>40m x 55m </a:t>
            </a:r>
            <a:endParaRPr lang="ca-ES" sz="4000" dirty="0">
              <a:solidFill>
                <a:schemeClr val="tx1"/>
              </a:solidFill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1187624" y="501711"/>
            <a:ext cx="2880320" cy="432048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6" name="65 Rectángulo"/>
          <p:cNvSpPr/>
          <p:nvPr/>
        </p:nvSpPr>
        <p:spPr>
          <a:xfrm>
            <a:off x="1180006" y="6329506"/>
            <a:ext cx="2887938" cy="417544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487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0790" y="476672"/>
            <a:ext cx="8821690" cy="626469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5 Conector recto"/>
          <p:cNvCxnSpPr>
            <a:stCxn id="4" idx="0"/>
            <a:endCxn id="4" idx="2"/>
          </p:cNvCxnSpPr>
          <p:nvPr/>
        </p:nvCxnSpPr>
        <p:spPr>
          <a:xfrm>
            <a:off x="4481635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839401" y="487177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8388424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877561" y="908720"/>
            <a:ext cx="7510863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755576" y="6323459"/>
            <a:ext cx="7632848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39401" y="1844824"/>
            <a:ext cx="7549023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95026" y="5373216"/>
            <a:ext cx="7632848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19573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804248" y="476672"/>
            <a:ext cx="0" cy="62646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63589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436096" y="476672"/>
            <a:ext cx="0" cy="626469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187624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795637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Elipse"/>
          <p:cNvSpPr/>
          <p:nvPr/>
        </p:nvSpPr>
        <p:spPr>
          <a:xfrm>
            <a:off x="640364" y="2924944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8280412" y="3609020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8284101" y="2929314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643964" y="3608837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grpSp>
        <p:nvGrpSpPr>
          <p:cNvPr id="60" name="59 Grupo"/>
          <p:cNvGrpSpPr/>
          <p:nvPr/>
        </p:nvGrpSpPr>
        <p:grpSpPr>
          <a:xfrm>
            <a:off x="877561" y="495570"/>
            <a:ext cx="3552363" cy="2410474"/>
            <a:chOff x="748375" y="476673"/>
            <a:chExt cx="3552363" cy="2376265"/>
          </a:xfrm>
        </p:grpSpPr>
        <p:sp>
          <p:nvSpPr>
            <p:cNvPr id="28" name="27 Rectángulo"/>
            <p:cNvSpPr/>
            <p:nvPr/>
          </p:nvSpPr>
          <p:spPr>
            <a:xfrm rot="5400000">
              <a:off x="1340021" y="324272"/>
              <a:ext cx="2376264" cy="2681065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9" name="28 Rectángulo"/>
            <p:cNvSpPr/>
            <p:nvPr/>
          </p:nvSpPr>
          <p:spPr>
            <a:xfrm rot="5400000">
              <a:off x="2896580" y="1448780"/>
              <a:ext cx="2376265" cy="43205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0" name="29 Rectángulo"/>
            <p:cNvSpPr/>
            <p:nvPr/>
          </p:nvSpPr>
          <p:spPr>
            <a:xfrm rot="5400000">
              <a:off x="-228254" y="1453302"/>
              <a:ext cx="2376265" cy="423007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2210307" y="1258301"/>
            <a:ext cx="144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/>
              <a:t>30m x 40m</a:t>
            </a:r>
            <a:endParaRPr lang="ca-ES" sz="2000" b="1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228184" y="188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187421" y="3915622"/>
            <a:ext cx="144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/>
              <a:t>1</a:t>
            </a:r>
            <a:r>
              <a:rPr lang="ca-ES" sz="2000" b="1" dirty="0" smtClean="0"/>
              <a:t>5m x 25 m</a:t>
            </a:r>
            <a:endParaRPr lang="ca-ES" sz="20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127681" y="25512"/>
            <a:ext cx="279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dirty="0" smtClean="0">
                <a:solidFill>
                  <a:srgbClr val="FF0000"/>
                </a:solidFill>
              </a:rPr>
              <a:t>MIDES DELS CAMPS  </a:t>
            </a:r>
            <a:endParaRPr lang="ca-ES" sz="2400" dirty="0">
              <a:solidFill>
                <a:srgbClr val="FF000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2411757" y="2158284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 smtClean="0">
                <a:solidFill>
                  <a:srgbClr val="FF0000"/>
                </a:solidFill>
              </a:rPr>
              <a:t>Sub 10</a:t>
            </a:r>
            <a:endParaRPr lang="ca-ES" sz="2400" b="1" dirty="0">
              <a:solidFill>
                <a:srgbClr val="FF000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2428362" y="360902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 smtClean="0">
                <a:solidFill>
                  <a:srgbClr val="FF0000"/>
                </a:solidFill>
              </a:rPr>
              <a:t>Sub 8</a:t>
            </a:r>
            <a:endParaRPr lang="ca-ES" sz="2400" b="1" dirty="0">
              <a:solidFill>
                <a:srgbClr val="FF000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0" y="4314541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 smtClean="0">
                <a:solidFill>
                  <a:srgbClr val="FF0000"/>
                </a:solidFill>
              </a:rPr>
              <a:t>Sub 6</a:t>
            </a:r>
            <a:endParaRPr lang="ca-ES" sz="2400" b="1" dirty="0">
              <a:solidFill>
                <a:srgbClr val="FF000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70790" y="4829209"/>
            <a:ext cx="1448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/>
              <a:t>10 m x 15 m</a:t>
            </a:r>
            <a:endParaRPr lang="ca-ES" sz="1000" b="1" dirty="0"/>
          </a:p>
        </p:txBody>
      </p:sp>
      <p:grpSp>
        <p:nvGrpSpPr>
          <p:cNvPr id="27" name="26 Grupo"/>
          <p:cNvGrpSpPr/>
          <p:nvPr/>
        </p:nvGrpSpPr>
        <p:grpSpPr>
          <a:xfrm rot="5400000">
            <a:off x="-329470" y="5630071"/>
            <a:ext cx="1540507" cy="615182"/>
            <a:chOff x="739468" y="5643945"/>
            <a:chExt cx="1540507" cy="701711"/>
          </a:xfrm>
        </p:grpSpPr>
        <p:sp>
          <p:nvSpPr>
            <p:cNvPr id="36" name="35 Rectángulo"/>
            <p:cNvSpPr/>
            <p:nvPr/>
          </p:nvSpPr>
          <p:spPr>
            <a:xfrm rot="16200000">
              <a:off x="1167379" y="5431981"/>
              <a:ext cx="700357" cy="112608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2000" dirty="0" smtClean="0"/>
                <a:t> </a:t>
              </a:r>
              <a:endParaRPr lang="ca-ES" sz="2000" dirty="0"/>
            </a:p>
          </p:txBody>
        </p:sp>
        <p:sp>
          <p:nvSpPr>
            <p:cNvPr id="37" name="36 Rectángulo"/>
            <p:cNvSpPr/>
            <p:nvPr/>
          </p:nvSpPr>
          <p:spPr>
            <a:xfrm rot="16200000">
              <a:off x="488165" y="5895248"/>
              <a:ext cx="700808" cy="19820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46" name="45 Rectángulo"/>
            <p:cNvSpPr/>
            <p:nvPr/>
          </p:nvSpPr>
          <p:spPr>
            <a:xfrm rot="16200000">
              <a:off x="1845331" y="5911011"/>
              <a:ext cx="700810" cy="168479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48" name="47 Grupo"/>
          <p:cNvGrpSpPr/>
          <p:nvPr/>
        </p:nvGrpSpPr>
        <p:grpSpPr>
          <a:xfrm rot="16200000">
            <a:off x="599546" y="5117209"/>
            <a:ext cx="2168028" cy="1024353"/>
            <a:chOff x="813771" y="476673"/>
            <a:chExt cx="3110154" cy="2376265"/>
          </a:xfrm>
        </p:grpSpPr>
        <p:sp>
          <p:nvSpPr>
            <p:cNvPr id="49" name="48 Rectángulo"/>
            <p:cNvSpPr/>
            <p:nvPr/>
          </p:nvSpPr>
          <p:spPr>
            <a:xfrm rot="5400000">
              <a:off x="1223625" y="440668"/>
              <a:ext cx="2376264" cy="2448273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0" name="49 Rectángulo"/>
            <p:cNvSpPr/>
            <p:nvPr/>
          </p:nvSpPr>
          <p:spPr>
            <a:xfrm rot="5400000">
              <a:off x="2591777" y="1520790"/>
              <a:ext cx="2376265" cy="28803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1" name="50 Rectángulo"/>
            <p:cNvSpPr/>
            <p:nvPr/>
          </p:nvSpPr>
          <p:spPr>
            <a:xfrm rot="5400000">
              <a:off x="-195555" y="1485999"/>
              <a:ext cx="2376265" cy="357613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52" name="51 Grupo"/>
          <p:cNvGrpSpPr/>
          <p:nvPr/>
        </p:nvGrpSpPr>
        <p:grpSpPr>
          <a:xfrm rot="16200000">
            <a:off x="1839921" y="5117208"/>
            <a:ext cx="2168028" cy="1024353"/>
            <a:chOff x="813771" y="476673"/>
            <a:chExt cx="3110154" cy="2376265"/>
          </a:xfrm>
        </p:grpSpPr>
        <p:sp>
          <p:nvSpPr>
            <p:cNvPr id="53" name="52 Rectángulo"/>
            <p:cNvSpPr/>
            <p:nvPr/>
          </p:nvSpPr>
          <p:spPr>
            <a:xfrm rot="5400000">
              <a:off x="1223625" y="440668"/>
              <a:ext cx="2376264" cy="2448273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4" name="53 Rectángulo"/>
            <p:cNvSpPr/>
            <p:nvPr/>
          </p:nvSpPr>
          <p:spPr>
            <a:xfrm rot="5400000">
              <a:off x="2591777" y="1520790"/>
              <a:ext cx="2376265" cy="28803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5" name="54 Rectángulo"/>
            <p:cNvSpPr/>
            <p:nvPr/>
          </p:nvSpPr>
          <p:spPr>
            <a:xfrm rot="5400000">
              <a:off x="-195555" y="1485999"/>
              <a:ext cx="2376265" cy="357613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56" name="55 Grupo"/>
          <p:cNvGrpSpPr/>
          <p:nvPr/>
        </p:nvGrpSpPr>
        <p:grpSpPr>
          <a:xfrm rot="16200000">
            <a:off x="3268854" y="5127686"/>
            <a:ext cx="2224020" cy="1024353"/>
            <a:chOff x="813771" y="476673"/>
            <a:chExt cx="3110154" cy="2376265"/>
          </a:xfrm>
        </p:grpSpPr>
        <p:sp>
          <p:nvSpPr>
            <p:cNvPr id="57" name="56 Rectángulo"/>
            <p:cNvSpPr/>
            <p:nvPr/>
          </p:nvSpPr>
          <p:spPr>
            <a:xfrm rot="5400000">
              <a:off x="1223625" y="440668"/>
              <a:ext cx="2376264" cy="2448273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8" name="57 Rectángulo"/>
            <p:cNvSpPr/>
            <p:nvPr/>
          </p:nvSpPr>
          <p:spPr>
            <a:xfrm rot="5400000">
              <a:off x="2591777" y="1520790"/>
              <a:ext cx="2376265" cy="28803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9" name="58 Rectángulo"/>
            <p:cNvSpPr/>
            <p:nvPr/>
          </p:nvSpPr>
          <p:spPr>
            <a:xfrm rot="5400000">
              <a:off x="-195555" y="1485999"/>
              <a:ext cx="2376265" cy="357613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61" name="60 Grupo"/>
          <p:cNvGrpSpPr/>
          <p:nvPr/>
        </p:nvGrpSpPr>
        <p:grpSpPr>
          <a:xfrm>
            <a:off x="4632992" y="476672"/>
            <a:ext cx="3759121" cy="2429373"/>
            <a:chOff x="748375" y="476673"/>
            <a:chExt cx="3552363" cy="2376265"/>
          </a:xfrm>
        </p:grpSpPr>
        <p:sp>
          <p:nvSpPr>
            <p:cNvPr id="62" name="61 Rectángulo"/>
            <p:cNvSpPr/>
            <p:nvPr/>
          </p:nvSpPr>
          <p:spPr>
            <a:xfrm rot="5400000">
              <a:off x="1340021" y="324272"/>
              <a:ext cx="2376264" cy="2681065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63" name="62 Rectángulo"/>
            <p:cNvSpPr/>
            <p:nvPr/>
          </p:nvSpPr>
          <p:spPr>
            <a:xfrm rot="5400000">
              <a:off x="2896580" y="1448780"/>
              <a:ext cx="2376265" cy="43205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64" name="63 Rectángulo"/>
            <p:cNvSpPr/>
            <p:nvPr/>
          </p:nvSpPr>
          <p:spPr>
            <a:xfrm rot="5400000">
              <a:off x="-228254" y="1453302"/>
              <a:ext cx="2376265" cy="423007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</p:spTree>
    <p:extLst>
      <p:ext uri="{BB962C8B-B14F-4D97-AF65-F5344CB8AC3E}">
        <p14:creationId xmlns:p14="http://schemas.microsoft.com/office/powerpoint/2010/main" val="2237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0790" y="476672"/>
            <a:ext cx="8821690" cy="626469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5 Conector recto"/>
          <p:cNvCxnSpPr>
            <a:stCxn id="4" idx="0"/>
            <a:endCxn id="4" idx="2"/>
          </p:cNvCxnSpPr>
          <p:nvPr/>
        </p:nvCxnSpPr>
        <p:spPr>
          <a:xfrm>
            <a:off x="4481635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839401" y="487177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8388424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877561" y="908720"/>
            <a:ext cx="7510863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755576" y="6323459"/>
            <a:ext cx="7632848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39401" y="1844824"/>
            <a:ext cx="7549023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95026" y="5373216"/>
            <a:ext cx="7632848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19573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804248" y="476672"/>
            <a:ext cx="0" cy="62646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63589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436096" y="476672"/>
            <a:ext cx="0" cy="626469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187624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7956376" y="476672"/>
            <a:ext cx="0" cy="626469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5148064" y="930406"/>
            <a:ext cx="2815930" cy="5414739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000" dirty="0" smtClean="0">
                <a:solidFill>
                  <a:schemeClr val="tx1"/>
                </a:solidFill>
              </a:rPr>
              <a:t>40m x 55m </a:t>
            </a:r>
            <a:endParaRPr lang="ca-ES" sz="4000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640364" y="2924944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8280412" y="3609020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8284101" y="2929314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643964" y="3608837"/>
            <a:ext cx="216024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148064" y="476672"/>
            <a:ext cx="2808312" cy="432048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6" name="25 Rectángulo"/>
          <p:cNvSpPr/>
          <p:nvPr/>
        </p:nvSpPr>
        <p:spPr>
          <a:xfrm>
            <a:off x="5148064" y="6323459"/>
            <a:ext cx="2808312" cy="417544"/>
          </a:xfrm>
          <a:prstGeom prst="rect">
            <a:avLst/>
          </a:prstGeom>
          <a:solidFill>
            <a:srgbClr val="00B0F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60" name="59 Grupo"/>
          <p:cNvGrpSpPr/>
          <p:nvPr/>
        </p:nvGrpSpPr>
        <p:grpSpPr>
          <a:xfrm>
            <a:off x="877561" y="495570"/>
            <a:ext cx="3552363" cy="2429373"/>
            <a:chOff x="748375" y="476673"/>
            <a:chExt cx="3552363" cy="2376265"/>
          </a:xfrm>
        </p:grpSpPr>
        <p:sp>
          <p:nvSpPr>
            <p:cNvPr id="28" name="27 Rectángulo"/>
            <p:cNvSpPr/>
            <p:nvPr/>
          </p:nvSpPr>
          <p:spPr>
            <a:xfrm rot="5400000">
              <a:off x="1340021" y="324272"/>
              <a:ext cx="2376264" cy="2681065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9" name="28 Rectángulo"/>
            <p:cNvSpPr/>
            <p:nvPr/>
          </p:nvSpPr>
          <p:spPr>
            <a:xfrm rot="5400000">
              <a:off x="2896580" y="1448780"/>
              <a:ext cx="2376265" cy="43205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30" name="29 Rectángulo"/>
            <p:cNvSpPr/>
            <p:nvPr/>
          </p:nvSpPr>
          <p:spPr>
            <a:xfrm rot="5400000">
              <a:off x="-228254" y="1453302"/>
              <a:ext cx="2376265" cy="423007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2210307" y="1258301"/>
            <a:ext cx="144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/>
              <a:t>30m x 40m</a:t>
            </a:r>
            <a:endParaRPr lang="ca-ES" sz="2000" b="1" dirty="0"/>
          </a:p>
        </p:txBody>
      </p:sp>
      <p:sp>
        <p:nvSpPr>
          <p:cNvPr id="39" name="38 CuadroTexto"/>
          <p:cNvSpPr txBox="1"/>
          <p:nvPr/>
        </p:nvSpPr>
        <p:spPr>
          <a:xfrm>
            <a:off x="6228184" y="188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187421" y="3915622"/>
            <a:ext cx="1448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/>
              <a:t>1</a:t>
            </a:r>
            <a:r>
              <a:rPr lang="ca-ES" sz="2000" b="1" dirty="0" smtClean="0"/>
              <a:t>5m x 25 m</a:t>
            </a:r>
            <a:endParaRPr lang="ca-ES" sz="2000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127681" y="25512"/>
            <a:ext cx="279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dirty="0" smtClean="0">
                <a:solidFill>
                  <a:srgbClr val="FF0000"/>
                </a:solidFill>
              </a:rPr>
              <a:t>MIDES DELS CAMPS  </a:t>
            </a:r>
            <a:endParaRPr lang="ca-ES" sz="2400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98408" y="2619949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 smtClean="0">
                <a:solidFill>
                  <a:srgbClr val="FF0000"/>
                </a:solidFill>
              </a:rPr>
              <a:t>Sub 12</a:t>
            </a:r>
            <a:endParaRPr lang="ca-ES" sz="2400" b="1" dirty="0">
              <a:solidFill>
                <a:srgbClr val="FF000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2411757" y="2158284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 smtClean="0">
                <a:solidFill>
                  <a:srgbClr val="FF0000"/>
                </a:solidFill>
              </a:rPr>
              <a:t>Sub 10</a:t>
            </a:r>
            <a:endParaRPr lang="ca-ES" sz="2400" b="1" dirty="0">
              <a:solidFill>
                <a:srgbClr val="FF000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2428362" y="360902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 smtClean="0">
                <a:solidFill>
                  <a:srgbClr val="FF0000"/>
                </a:solidFill>
              </a:rPr>
              <a:t>Sub 8</a:t>
            </a:r>
            <a:endParaRPr lang="ca-ES" sz="2400" b="1" dirty="0">
              <a:solidFill>
                <a:srgbClr val="FF0000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0" y="4314541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b="1" dirty="0" smtClean="0">
                <a:solidFill>
                  <a:srgbClr val="FF0000"/>
                </a:solidFill>
              </a:rPr>
              <a:t>Sub 6</a:t>
            </a:r>
            <a:endParaRPr lang="ca-ES" sz="2400" b="1" dirty="0">
              <a:solidFill>
                <a:srgbClr val="FF000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70790" y="4829209"/>
            <a:ext cx="1448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000" b="1" dirty="0" smtClean="0"/>
              <a:t>10 m x 15 m</a:t>
            </a:r>
            <a:endParaRPr lang="ca-ES" sz="1000" b="1" dirty="0"/>
          </a:p>
        </p:txBody>
      </p:sp>
      <p:grpSp>
        <p:nvGrpSpPr>
          <p:cNvPr id="27" name="26 Grupo"/>
          <p:cNvGrpSpPr/>
          <p:nvPr/>
        </p:nvGrpSpPr>
        <p:grpSpPr>
          <a:xfrm rot="5400000">
            <a:off x="-329470" y="5630071"/>
            <a:ext cx="1540507" cy="615182"/>
            <a:chOff x="739468" y="5643945"/>
            <a:chExt cx="1540507" cy="701711"/>
          </a:xfrm>
        </p:grpSpPr>
        <p:sp>
          <p:nvSpPr>
            <p:cNvPr id="36" name="35 Rectángulo"/>
            <p:cNvSpPr/>
            <p:nvPr/>
          </p:nvSpPr>
          <p:spPr>
            <a:xfrm rot="16200000">
              <a:off x="1167379" y="5431981"/>
              <a:ext cx="700357" cy="112608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2000" dirty="0" smtClean="0"/>
                <a:t> </a:t>
              </a:r>
              <a:endParaRPr lang="ca-ES" sz="2000" dirty="0"/>
            </a:p>
          </p:txBody>
        </p:sp>
        <p:sp>
          <p:nvSpPr>
            <p:cNvPr id="37" name="36 Rectángulo"/>
            <p:cNvSpPr/>
            <p:nvPr/>
          </p:nvSpPr>
          <p:spPr>
            <a:xfrm rot="16200000">
              <a:off x="488165" y="5895248"/>
              <a:ext cx="700808" cy="19820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46" name="45 Rectángulo"/>
            <p:cNvSpPr/>
            <p:nvPr/>
          </p:nvSpPr>
          <p:spPr>
            <a:xfrm rot="16200000">
              <a:off x="1845331" y="5911011"/>
              <a:ext cx="700810" cy="168479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48" name="47 Grupo"/>
          <p:cNvGrpSpPr/>
          <p:nvPr/>
        </p:nvGrpSpPr>
        <p:grpSpPr>
          <a:xfrm rot="16200000">
            <a:off x="599546" y="5117209"/>
            <a:ext cx="2168028" cy="1024353"/>
            <a:chOff x="813771" y="476673"/>
            <a:chExt cx="3110154" cy="2376265"/>
          </a:xfrm>
        </p:grpSpPr>
        <p:sp>
          <p:nvSpPr>
            <p:cNvPr id="49" name="48 Rectángulo"/>
            <p:cNvSpPr/>
            <p:nvPr/>
          </p:nvSpPr>
          <p:spPr>
            <a:xfrm rot="5400000">
              <a:off x="1223625" y="440668"/>
              <a:ext cx="2376264" cy="2448273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0" name="49 Rectángulo"/>
            <p:cNvSpPr/>
            <p:nvPr/>
          </p:nvSpPr>
          <p:spPr>
            <a:xfrm rot="5400000">
              <a:off x="2591777" y="1520790"/>
              <a:ext cx="2376265" cy="28803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1" name="50 Rectángulo"/>
            <p:cNvSpPr/>
            <p:nvPr/>
          </p:nvSpPr>
          <p:spPr>
            <a:xfrm rot="5400000">
              <a:off x="-195555" y="1485999"/>
              <a:ext cx="2376265" cy="357613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52" name="51 Grupo"/>
          <p:cNvGrpSpPr/>
          <p:nvPr/>
        </p:nvGrpSpPr>
        <p:grpSpPr>
          <a:xfrm rot="16200000">
            <a:off x="1839921" y="5117208"/>
            <a:ext cx="2168028" cy="1024353"/>
            <a:chOff x="813771" y="476673"/>
            <a:chExt cx="3110154" cy="2376265"/>
          </a:xfrm>
        </p:grpSpPr>
        <p:sp>
          <p:nvSpPr>
            <p:cNvPr id="53" name="52 Rectángulo"/>
            <p:cNvSpPr/>
            <p:nvPr/>
          </p:nvSpPr>
          <p:spPr>
            <a:xfrm rot="5400000">
              <a:off x="1223625" y="440668"/>
              <a:ext cx="2376264" cy="2448273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4" name="53 Rectángulo"/>
            <p:cNvSpPr/>
            <p:nvPr/>
          </p:nvSpPr>
          <p:spPr>
            <a:xfrm rot="5400000">
              <a:off x="2591777" y="1520790"/>
              <a:ext cx="2376265" cy="28803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5" name="54 Rectángulo"/>
            <p:cNvSpPr/>
            <p:nvPr/>
          </p:nvSpPr>
          <p:spPr>
            <a:xfrm rot="5400000">
              <a:off x="-195555" y="1485999"/>
              <a:ext cx="2376265" cy="357613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grpSp>
        <p:nvGrpSpPr>
          <p:cNvPr id="56" name="55 Grupo"/>
          <p:cNvGrpSpPr/>
          <p:nvPr/>
        </p:nvGrpSpPr>
        <p:grpSpPr>
          <a:xfrm rot="16200000">
            <a:off x="3268854" y="5127686"/>
            <a:ext cx="2224020" cy="1024353"/>
            <a:chOff x="813771" y="476673"/>
            <a:chExt cx="3110154" cy="2376265"/>
          </a:xfrm>
        </p:grpSpPr>
        <p:sp>
          <p:nvSpPr>
            <p:cNvPr id="57" name="56 Rectángulo"/>
            <p:cNvSpPr/>
            <p:nvPr/>
          </p:nvSpPr>
          <p:spPr>
            <a:xfrm rot="5400000">
              <a:off x="1223625" y="440668"/>
              <a:ext cx="2376264" cy="2448273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8" name="57 Rectángulo"/>
            <p:cNvSpPr/>
            <p:nvPr/>
          </p:nvSpPr>
          <p:spPr>
            <a:xfrm rot="5400000">
              <a:off x="2591777" y="1520790"/>
              <a:ext cx="2376265" cy="288031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59" name="58 Rectángulo"/>
            <p:cNvSpPr/>
            <p:nvPr/>
          </p:nvSpPr>
          <p:spPr>
            <a:xfrm rot="5400000">
              <a:off x="-195555" y="1485999"/>
              <a:ext cx="2376265" cy="357613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</p:spTree>
    <p:extLst>
      <p:ext uri="{BB962C8B-B14F-4D97-AF65-F5344CB8AC3E}">
        <p14:creationId xmlns:p14="http://schemas.microsoft.com/office/powerpoint/2010/main" val="25045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a-ES" sz="7200" dirty="0" smtClean="0"/>
              <a:t>Reglament</a:t>
            </a:r>
            <a:r>
              <a:rPr lang="fr-FR" sz="7200" dirty="0" smtClean="0"/>
              <a:t> per CATEGORIES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15573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809</TotalTime>
  <Words>1018</Words>
  <Application>Microsoft Office PowerPoint</Application>
  <PresentationFormat>Affichage à l'écran (4:3)</PresentationFormat>
  <Paragraphs>272</Paragraphs>
  <Slides>16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Tema de Office</vt:lpstr>
      <vt:lpstr>REGLAMENT TROBADES ESCOLES DE RUGBI DE CATALUNYA 2016-17 </vt:lpstr>
      <vt:lpstr>Présentation PowerPoint</vt:lpstr>
      <vt:lpstr>CATEGORIES: </vt:lpstr>
      <vt:lpstr>Durada de 1 PARTIT </vt:lpstr>
      <vt:lpstr>Présentation PowerPoint</vt:lpstr>
      <vt:lpstr>Présentation PowerPoint</vt:lpstr>
      <vt:lpstr>Présentation PowerPoint</vt:lpstr>
      <vt:lpstr>Présentation PowerPoint</vt:lpstr>
      <vt:lpstr>Reglament per CATEGORIES</vt:lpstr>
      <vt:lpstr>Présentation PowerPoint</vt:lpstr>
      <vt:lpstr>Présentation PowerPoint</vt:lpstr>
      <vt:lpstr>PLACATGE </vt:lpstr>
      <vt:lpstr>TOUCHE </vt:lpstr>
      <vt:lpstr>REGLES PER CATEGORIA</vt:lpstr>
      <vt:lpstr>POSADA EN JOC: CC i CF</vt:lpstr>
      <vt:lpstr>Posades en joc després ASSAIG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Escoles</dc:creator>
  <cp:lastModifiedBy>Nicolas Bornes</cp:lastModifiedBy>
  <cp:revision>64</cp:revision>
  <cp:lastPrinted>2016-09-30T09:25:11Z</cp:lastPrinted>
  <dcterms:created xsi:type="dcterms:W3CDTF">2014-11-20T17:50:17Z</dcterms:created>
  <dcterms:modified xsi:type="dcterms:W3CDTF">2016-09-30T09:54:29Z</dcterms:modified>
</cp:coreProperties>
</file>